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1"/>
  </p:sldMasterIdLst>
  <p:sldIdLst>
    <p:sldId id="256" r:id="rId52"/>
    <p:sldId id="258" r:id="rId53"/>
    <p:sldId id="259" r:id="rId54"/>
    <p:sldId id="260" r:id="rId55"/>
    <p:sldId id="263" r:id="rId56"/>
    <p:sldId id="264" r:id="rId57"/>
    <p:sldId id="265" r:id="rId58"/>
    <p:sldId id="266" r:id="rId59"/>
    <p:sldId id="269" r:id="rId60"/>
    <p:sldId id="268" r:id="rId61"/>
    <p:sldId id="270" r:id="rId62"/>
    <p:sldId id="276" r:id="rId63"/>
    <p:sldId id="271" r:id="rId64"/>
    <p:sldId id="278" r:id="rId65"/>
    <p:sldId id="279" r:id="rId66"/>
    <p:sldId id="280" r:id="rId67"/>
    <p:sldId id="281" r:id="rId68"/>
    <p:sldId id="272" r:id="rId69"/>
    <p:sldId id="273" r:id="rId70"/>
    <p:sldId id="282" r:id="rId71"/>
    <p:sldId id="274" r:id="rId72"/>
    <p:sldId id="283" r:id="rId73"/>
    <p:sldId id="296" r:id="rId74"/>
    <p:sldId id="286" r:id="rId75"/>
    <p:sldId id="298" r:id="rId76"/>
    <p:sldId id="294" r:id="rId77"/>
    <p:sldId id="295" r:id="rId78"/>
    <p:sldId id="297" r:id="rId79"/>
    <p:sldId id="292" r:id="rId80"/>
    <p:sldId id="299" r:id="rId81"/>
    <p:sldId id="300" r:id="rId82"/>
    <p:sldId id="287" r:id="rId83"/>
    <p:sldId id="262" r:id="rId84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79" d="100"/>
          <a:sy n="79" d="100"/>
        </p:scale>
        <p:origin x="24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84" Type="http://schemas.openxmlformats.org/officeDocument/2006/relationships/slide" Target="slides/slide33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74" Type="http://schemas.openxmlformats.org/officeDocument/2006/relationships/slide" Target="slides/slide23.xml"/><Relationship Id="rId79" Type="http://schemas.openxmlformats.org/officeDocument/2006/relationships/slide" Target="slides/slide28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slide" Target="slides/slide26.xml"/><Relationship Id="rId8" Type="http://schemas.openxmlformats.org/officeDocument/2006/relationships/customXml" Target="../customXml/item8.xml"/><Relationship Id="rId51" Type="http://schemas.openxmlformats.org/officeDocument/2006/relationships/slideMaster" Target="slideMasters/slideMaster1.xml"/><Relationship Id="rId72" Type="http://schemas.openxmlformats.org/officeDocument/2006/relationships/slide" Target="slides/slide21.xml"/><Relationship Id="rId80" Type="http://schemas.openxmlformats.org/officeDocument/2006/relationships/slide" Target="slides/slide29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83" Type="http://schemas.openxmlformats.org/officeDocument/2006/relationships/slide" Target="slides/slide32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6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81" Type="http://schemas.openxmlformats.org/officeDocument/2006/relationships/slide" Target="slides/slide30.xml"/><Relationship Id="rId86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7" Type="http://schemas.openxmlformats.org/officeDocument/2006/relationships/customXml" Target="../customXml/item7.xml"/><Relationship Id="rId71" Type="http://schemas.openxmlformats.org/officeDocument/2006/relationships/slide" Target="slides/slide20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slide" Target="slides/slide15.xml"/><Relationship Id="rId87" Type="http://schemas.openxmlformats.org/officeDocument/2006/relationships/theme" Target="theme/theme1.xml"/><Relationship Id="rId61" Type="http://schemas.openxmlformats.org/officeDocument/2006/relationships/slide" Target="slides/slide10.xml"/><Relationship Id="rId82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5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0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6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4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2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0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3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9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9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doi.org/10.5021/ad.2001.13.3.193" TargetMode="Externa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135782"/>
            <a:ext cx="13716000" cy="2407558"/>
          </a:xfrm>
        </p:spPr>
        <p:txBody>
          <a:bodyPr/>
          <a:lstStyle/>
          <a:p>
            <a:r>
              <a:rPr lang="pt-BR" dirty="0"/>
              <a:t>SILADEPA – caso 6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Marcel Arakaki Asato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63925" y="8141912"/>
            <a:ext cx="12006747" cy="519113"/>
          </a:xfrm>
        </p:spPr>
        <p:txBody>
          <a:bodyPr/>
          <a:lstStyle/>
          <a:p>
            <a:r>
              <a:rPr lang="pt-BR" dirty="0"/>
              <a:t>Universidade Federal de Mato Grosso do Sul (UFMS)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vestuário&#10;&#10;Descrição gerada automaticamente">
            <a:extLst>
              <a:ext uri="{FF2B5EF4-FFF2-40B4-BE49-F238E27FC236}">
                <a16:creationId xmlns:a16="http://schemas.microsoft.com/office/drawing/2014/main" id="{4C5F3C8D-1EB6-A10C-E23D-D77AE78F8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1"/>
            <a:ext cx="13749454" cy="10312091"/>
          </a:xfrm>
          <a:prstGeom prst="rect">
            <a:avLst/>
          </a:prstGeom>
          <a:effectLst>
            <a:softEdge rad="223433"/>
          </a:effectLst>
        </p:spPr>
      </p:pic>
    </p:spTree>
    <p:extLst>
      <p:ext uri="{BB962C8B-B14F-4D97-AF65-F5344CB8AC3E}">
        <p14:creationId xmlns:p14="http://schemas.microsoft.com/office/powerpoint/2010/main" val="25787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3C46CF85-C235-E887-119A-6903216B0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682546" cy="10261910"/>
          </a:xfrm>
          <a:prstGeom prst="rect">
            <a:avLst/>
          </a:prstGeom>
          <a:effectLst>
            <a:softEdge rad="148122"/>
          </a:effectLst>
        </p:spPr>
      </p:pic>
    </p:spTree>
    <p:extLst>
      <p:ext uri="{BB962C8B-B14F-4D97-AF65-F5344CB8AC3E}">
        <p14:creationId xmlns:p14="http://schemas.microsoft.com/office/powerpoint/2010/main" val="40451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 descr="Uma imagem contendo bolo, mesa, comida, prato&#10;&#10;Descrição gerada automaticamente">
            <a:extLst>
              <a:ext uri="{FF2B5EF4-FFF2-40B4-BE49-F238E27FC236}">
                <a16:creationId xmlns:a16="http://schemas.microsoft.com/office/drawing/2014/main" id="{1364F0D8-B07F-8C46-3390-9E3F3E357A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4" t="7878" r="22053" b="33132"/>
          <a:stretch/>
        </p:blipFill>
        <p:spPr>
          <a:xfrm>
            <a:off x="2403316" y="0"/>
            <a:ext cx="12469090" cy="10314378"/>
          </a:xfrm>
          <a:prstGeom prst="rect">
            <a:avLst/>
          </a:prstGeom>
          <a:effectLst>
            <a:softEdge rad="137639"/>
          </a:effectLst>
        </p:spPr>
      </p:pic>
    </p:spTree>
    <p:extLst>
      <p:ext uri="{BB962C8B-B14F-4D97-AF65-F5344CB8AC3E}">
        <p14:creationId xmlns:p14="http://schemas.microsoft.com/office/powerpoint/2010/main" val="37237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Melan-A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B375128D-F974-5B88-4E4B-63C2FCC9E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14" y="0"/>
            <a:ext cx="13716000" cy="10287000"/>
          </a:xfrm>
          <a:prstGeom prst="rect">
            <a:avLst/>
          </a:prstGeom>
          <a:effectLst>
            <a:softEdge rad="190304"/>
          </a:effectLst>
        </p:spPr>
      </p:pic>
    </p:spTree>
    <p:extLst>
      <p:ext uri="{BB962C8B-B14F-4D97-AF65-F5344CB8AC3E}">
        <p14:creationId xmlns:p14="http://schemas.microsoft.com/office/powerpoint/2010/main" val="6106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Melan-A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Tecido com desenho de personagens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BF96780-F0CD-0FE7-15A8-65FACC03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10" y="0"/>
            <a:ext cx="12996904" cy="10296914"/>
          </a:xfrm>
          <a:prstGeom prst="rect">
            <a:avLst/>
          </a:prstGeom>
          <a:effectLst>
            <a:softEdge rad="270744"/>
          </a:effectLst>
        </p:spPr>
      </p:pic>
    </p:spTree>
    <p:extLst>
      <p:ext uri="{BB962C8B-B14F-4D97-AF65-F5344CB8AC3E}">
        <p14:creationId xmlns:p14="http://schemas.microsoft.com/office/powerpoint/2010/main" val="27878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Melan-A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Desenho de um tapete&#10;&#10;Descrição gerada automaticamente com confiança média">
            <a:extLst>
              <a:ext uri="{FF2B5EF4-FFF2-40B4-BE49-F238E27FC236}">
                <a16:creationId xmlns:a16="http://schemas.microsoft.com/office/drawing/2014/main" id="{29DF6CCD-1E3D-204F-2EC5-383A20438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69" y="0"/>
            <a:ext cx="13501031" cy="10292452"/>
          </a:xfrm>
          <a:prstGeom prst="rect">
            <a:avLst/>
          </a:prstGeom>
          <a:effectLst>
            <a:softEdge rad="255103"/>
          </a:effectLst>
        </p:spPr>
      </p:pic>
    </p:spTree>
    <p:extLst>
      <p:ext uri="{BB962C8B-B14F-4D97-AF65-F5344CB8AC3E}">
        <p14:creationId xmlns:p14="http://schemas.microsoft.com/office/powerpoint/2010/main" val="16779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Melan-A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3FB1FD7E-DB8D-907F-83A7-33777CECF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37" y="24521"/>
            <a:ext cx="12519277" cy="10262479"/>
          </a:xfrm>
          <a:prstGeom prst="rect">
            <a:avLst/>
          </a:prstGeom>
          <a:effectLst>
            <a:softEdge rad="222440"/>
          </a:effectLst>
        </p:spPr>
      </p:pic>
    </p:spTree>
    <p:extLst>
      <p:ext uri="{BB962C8B-B14F-4D97-AF65-F5344CB8AC3E}">
        <p14:creationId xmlns:p14="http://schemas.microsoft.com/office/powerpoint/2010/main" val="375656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Melan-A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8943F795-37F2-9EDB-6811-7749A3896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21" y="4237"/>
            <a:ext cx="13384631" cy="10282763"/>
          </a:xfrm>
          <a:prstGeom prst="rect">
            <a:avLst/>
          </a:prstGeom>
          <a:effectLst>
            <a:softEdge rad="256399"/>
          </a:effectLst>
        </p:spPr>
      </p:pic>
    </p:spTree>
    <p:extLst>
      <p:ext uri="{BB962C8B-B14F-4D97-AF65-F5344CB8AC3E}">
        <p14:creationId xmlns:p14="http://schemas.microsoft.com/office/powerpoint/2010/main" val="8629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SOX-10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6745680-2F76-B28E-1EFC-16407A817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31" y="0"/>
            <a:ext cx="13176568" cy="10287000"/>
          </a:xfrm>
          <a:prstGeom prst="rect">
            <a:avLst/>
          </a:prstGeom>
          <a:effectLst>
            <a:softEdge rad="246067"/>
          </a:effectLst>
        </p:spPr>
      </p:pic>
    </p:spTree>
    <p:extLst>
      <p:ext uri="{BB962C8B-B14F-4D97-AF65-F5344CB8AC3E}">
        <p14:creationId xmlns:p14="http://schemas.microsoft.com/office/powerpoint/2010/main" val="19071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2823E7A9-FEF1-C0BE-8C14-61D17E8A1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91" y="0"/>
            <a:ext cx="13797091" cy="10315544"/>
          </a:xfrm>
          <a:prstGeom prst="rect">
            <a:avLst/>
          </a:prstGeom>
          <a:effectLst>
            <a:softEdge rad="188756"/>
          </a:effectLst>
        </p:spPr>
      </p:pic>
    </p:spTree>
    <p:extLst>
      <p:ext uri="{BB962C8B-B14F-4D97-AF65-F5344CB8AC3E}">
        <p14:creationId xmlns:p14="http://schemas.microsoft.com/office/powerpoint/2010/main" val="20565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Dr. Marcel Arakaki Asato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Neve em cima&#10;&#10;Descrição gerada automaticamente com confiança baixa">
            <a:extLst>
              <a:ext uri="{FF2B5EF4-FFF2-40B4-BE49-F238E27FC236}">
                <a16:creationId xmlns:a16="http://schemas.microsoft.com/office/drawing/2014/main" id="{4BEAA3A2-88D2-9AB3-E083-CB5782828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60" y="0"/>
            <a:ext cx="12779273" cy="10305003"/>
          </a:xfrm>
          <a:prstGeom prst="rect">
            <a:avLst/>
          </a:prstGeom>
          <a:effectLst>
            <a:softEdge rad="189640"/>
          </a:effectLst>
        </p:spPr>
      </p:pic>
    </p:spTree>
    <p:extLst>
      <p:ext uri="{BB962C8B-B14F-4D97-AF65-F5344CB8AC3E}">
        <p14:creationId xmlns:p14="http://schemas.microsoft.com/office/powerpoint/2010/main" val="1937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p-63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Mapa com linhas preta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80826FC-384F-6B5B-9102-51DBE96F6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9315"/>
            <a:ext cx="13808029" cy="10277685"/>
          </a:xfrm>
          <a:prstGeom prst="rect">
            <a:avLst/>
          </a:prstGeom>
          <a:effectLst>
            <a:softEdge rad="210286"/>
          </a:effectLst>
        </p:spPr>
      </p:pic>
    </p:spTree>
    <p:extLst>
      <p:ext uri="{BB962C8B-B14F-4D97-AF65-F5344CB8AC3E}">
        <p14:creationId xmlns:p14="http://schemas.microsoft.com/office/powerpoint/2010/main" val="9820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p-63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Uma imagem contendo mesa, tecido, velho, em pé&#10;&#10;Descrição gerada automaticamente">
            <a:extLst>
              <a:ext uri="{FF2B5EF4-FFF2-40B4-BE49-F238E27FC236}">
                <a16:creationId xmlns:a16="http://schemas.microsoft.com/office/drawing/2014/main" id="{27081E2D-FE02-368F-AE6E-BF7304ED3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89" y="0"/>
            <a:ext cx="13206285" cy="10287000"/>
          </a:xfrm>
          <a:prstGeom prst="rect">
            <a:avLst/>
          </a:prstGeom>
          <a:effectLst>
            <a:softEdge rad="188289"/>
          </a:effectLst>
        </p:spPr>
      </p:pic>
    </p:spTree>
    <p:extLst>
      <p:ext uri="{BB962C8B-B14F-4D97-AF65-F5344CB8AC3E}">
        <p14:creationId xmlns:p14="http://schemas.microsoft.com/office/powerpoint/2010/main" val="12477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EF0C3-0064-309F-2D71-719F4F84F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Qual é o nome / diagnóstico?</a:t>
            </a:r>
          </a:p>
        </p:txBody>
      </p:sp>
      <p:sp>
        <p:nvSpPr>
          <p:cNvPr id="4" name="Explosão 1 3">
            <a:extLst>
              <a:ext uri="{FF2B5EF4-FFF2-40B4-BE49-F238E27FC236}">
                <a16:creationId xmlns:a16="http://schemas.microsoft.com/office/drawing/2014/main" id="{C7ECE5E4-59BB-8413-9018-A5FC84CE29DF}"/>
              </a:ext>
            </a:extLst>
          </p:cNvPr>
          <p:cNvSpPr/>
          <p:nvPr/>
        </p:nvSpPr>
        <p:spPr>
          <a:xfrm>
            <a:off x="1601561" y="2244416"/>
            <a:ext cx="15084878" cy="6448734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/>
              <a:t>Hamartoma</a:t>
            </a:r>
            <a:r>
              <a:rPr lang="pt-BR" sz="3600" b="1" dirty="0"/>
              <a:t> </a:t>
            </a:r>
            <a:r>
              <a:rPr lang="pt-BR" sz="3600" b="1" dirty="0" err="1"/>
              <a:t>apócrino</a:t>
            </a:r>
            <a:r>
              <a:rPr lang="pt-BR" sz="3600" b="1" dirty="0"/>
              <a:t> pigmentado da vulva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pt-BR" dirty="0" err="1"/>
              <a:t>Hamartoma</a:t>
            </a:r>
            <a:r>
              <a:rPr lang="pt-BR" dirty="0"/>
              <a:t>: “mistura” anormal de células e tecidos nativos do local onde se desenvolve.</a:t>
            </a:r>
          </a:p>
          <a:p>
            <a:pPr marL="457200" indent="-457200">
              <a:buFontTx/>
              <a:buChar char="-"/>
            </a:pPr>
            <a:r>
              <a:rPr lang="pt-BR" dirty="0" err="1"/>
              <a:t>Hamartoma</a:t>
            </a:r>
            <a:r>
              <a:rPr lang="pt-BR" dirty="0"/>
              <a:t> </a:t>
            </a:r>
            <a:r>
              <a:rPr lang="pt-BR" dirty="0" err="1"/>
              <a:t>apócrino</a:t>
            </a:r>
            <a:r>
              <a:rPr lang="pt-BR" dirty="0"/>
              <a:t> (nevo </a:t>
            </a:r>
            <a:r>
              <a:rPr lang="pt-BR" dirty="0" err="1"/>
              <a:t>apócrino</a:t>
            </a:r>
            <a:r>
              <a:rPr lang="pt-BR" dirty="0"/>
              <a:t>)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14721DC-7397-40F6-DDC7-3D69BB78DB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 descr="Rosa cor de rosa&#10;&#10;Descrição gerada automaticamente com confiança baixa">
            <a:extLst>
              <a:ext uri="{FF2B5EF4-FFF2-40B4-BE49-F238E27FC236}">
                <a16:creationId xmlns:a16="http://schemas.microsoft.com/office/drawing/2014/main" id="{E47D6F03-7FDE-629F-54D5-E23B90B7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26" y="4134494"/>
            <a:ext cx="5186735" cy="5628329"/>
          </a:xfrm>
          <a:prstGeom prst="rect">
            <a:avLst/>
          </a:prstGeom>
          <a:effectLst>
            <a:softEdge rad="117064"/>
          </a:effectLst>
        </p:spPr>
      </p:pic>
      <p:sp>
        <p:nvSpPr>
          <p:cNvPr id="9" name="Retângulo Arredondado 8">
            <a:extLst>
              <a:ext uri="{FF2B5EF4-FFF2-40B4-BE49-F238E27FC236}">
                <a16:creationId xmlns:a16="http://schemas.microsoft.com/office/drawing/2014/main" id="{FFC3090E-DE18-802A-67BE-8D0783A65C17}"/>
              </a:ext>
            </a:extLst>
          </p:cNvPr>
          <p:cNvSpPr/>
          <p:nvPr/>
        </p:nvSpPr>
        <p:spPr>
          <a:xfrm>
            <a:off x="9144000" y="3282462"/>
            <a:ext cx="3331623" cy="3001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Axila</a:t>
            </a:r>
          </a:p>
          <a:p>
            <a:pPr algn="ctr"/>
            <a:r>
              <a:rPr lang="pt-BR" sz="2800" dirty="0"/>
              <a:t>Tronco</a:t>
            </a:r>
          </a:p>
          <a:p>
            <a:pPr algn="ctr"/>
            <a:r>
              <a:rPr lang="pt-BR" sz="2800" dirty="0"/>
              <a:t>Couro cabeludo</a:t>
            </a:r>
          </a:p>
          <a:p>
            <a:pPr algn="ctr"/>
            <a:r>
              <a:rPr lang="pt-BR" sz="2800" dirty="0"/>
              <a:t>Pescoço</a:t>
            </a:r>
          </a:p>
          <a:p>
            <a:pPr algn="ctr"/>
            <a:r>
              <a:rPr lang="pt-BR" sz="2800" dirty="0"/>
              <a:t>Membros</a:t>
            </a:r>
          </a:p>
          <a:p>
            <a:pPr algn="ctr"/>
            <a:r>
              <a:rPr lang="pt-BR" sz="2800" dirty="0"/>
              <a:t>Região inguinal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E3398F-A5E3-8D1D-EE5A-78724AC47E2D}"/>
              </a:ext>
            </a:extLst>
          </p:cNvPr>
          <p:cNvSpPr txBox="1"/>
          <p:nvPr/>
        </p:nvSpPr>
        <p:spPr>
          <a:xfrm>
            <a:off x="4407578" y="9917668"/>
            <a:ext cx="1566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Cordero SC, Royer MC, Rush WL, Hallman JR, Lupton GP. Pure apocrine nevus: a report of 4 cases. </a:t>
            </a:r>
            <a:r>
              <a:rPr lang="en-US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 J </a:t>
            </a:r>
            <a:r>
              <a:rPr lang="en-US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Dermatopathol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2012;34(3):305-309. </a:t>
            </a:r>
          </a:p>
        </p:txBody>
      </p:sp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71546834-E41A-5E17-CE83-BE6CC6F257BA}"/>
              </a:ext>
            </a:extLst>
          </p:cNvPr>
          <p:cNvSpPr/>
          <p:nvPr/>
        </p:nvSpPr>
        <p:spPr>
          <a:xfrm>
            <a:off x="7270596" y="3585476"/>
            <a:ext cx="1672683" cy="512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98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216131"/>
          </a:xfrm>
        </p:spPr>
        <p:txBody>
          <a:bodyPr/>
          <a:lstStyle/>
          <a:p>
            <a:r>
              <a:rPr lang="pt-BR" sz="5400" dirty="0"/>
              <a:t>1993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1EFA53-191B-C7DE-985D-8B6E2CF1D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 descr="Texto, Carta&#10;&#10;Descrição gerada automaticamente">
            <a:extLst>
              <a:ext uri="{FF2B5EF4-FFF2-40B4-BE49-F238E27FC236}">
                <a16:creationId xmlns:a16="http://schemas.microsoft.com/office/drawing/2014/main" id="{B4D52384-C95D-55DE-BAAA-135EFB8C0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53" y="65457"/>
            <a:ext cx="10293942" cy="4346331"/>
          </a:xfrm>
          <a:prstGeom prst="rect">
            <a:avLst/>
          </a:prstGeom>
          <a:effectLst>
            <a:softEdge rad="9700"/>
          </a:effectLst>
        </p:spPr>
      </p:pic>
      <p:pic>
        <p:nvPicPr>
          <p:cNvPr id="10" name="Imagem 9" descr="Imagem em preto e branco de montanha com neve&#10;&#10;Descrição gerada automaticamente com confiança média">
            <a:extLst>
              <a:ext uri="{FF2B5EF4-FFF2-40B4-BE49-F238E27FC236}">
                <a16:creationId xmlns:a16="http://schemas.microsoft.com/office/drawing/2014/main" id="{A0D9C28B-EA40-0262-F923-1BF941F3A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77" y="4606619"/>
            <a:ext cx="7772400" cy="5193792"/>
          </a:xfrm>
          <a:prstGeom prst="rect">
            <a:avLst/>
          </a:prstGeom>
          <a:effectLst>
            <a:softEdge rad="153039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149223-54FC-1259-0486-8E9DC00E41D3}"/>
              </a:ext>
            </a:extLst>
          </p:cNvPr>
          <p:cNvSpPr txBox="1"/>
          <p:nvPr/>
        </p:nvSpPr>
        <p:spPr>
          <a:xfrm>
            <a:off x="4348975" y="9852211"/>
            <a:ext cx="13582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Stephens‐Groff SM, Hansen RC, </a:t>
            </a:r>
            <a:r>
              <a:rPr lang="en-US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Bangert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J. Benign pigmented apocrine vulvar hamartomas. </a:t>
            </a:r>
            <a:r>
              <a:rPr lang="en-US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Pediatr</a:t>
            </a:r>
            <a:r>
              <a:rPr lang="en-US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Dermatol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1993;10(2):123-124. </a:t>
            </a:r>
          </a:p>
        </p:txBody>
      </p:sp>
    </p:spTree>
    <p:extLst>
      <p:ext uri="{BB962C8B-B14F-4D97-AF65-F5344CB8AC3E}">
        <p14:creationId xmlns:p14="http://schemas.microsoft.com/office/powerpoint/2010/main" val="13770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284BE-D888-BBE9-8C8B-69881AC436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2017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FEEB3E-2AFB-3DC9-D123-59D8A62DA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9B505171-E2E3-9815-A500-E4ACA5B5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76" y="708837"/>
            <a:ext cx="9968940" cy="232641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Imagem 6" descr="Imagem em preto e branco&#10;&#10;Descrição gerada automaticamente">
            <a:extLst>
              <a:ext uri="{FF2B5EF4-FFF2-40B4-BE49-F238E27FC236}">
                <a16:creationId xmlns:a16="http://schemas.microsoft.com/office/drawing/2014/main" id="{FFC234E2-5799-A42C-0C2E-08B9C8EF7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8" y="3082607"/>
            <a:ext cx="4505092" cy="6676928"/>
          </a:xfrm>
          <a:prstGeom prst="rect">
            <a:avLst/>
          </a:prstGeom>
          <a:effectLst>
            <a:softEdge rad="142993"/>
          </a:effectLst>
        </p:spPr>
      </p:pic>
      <p:pic>
        <p:nvPicPr>
          <p:cNvPr id="9" name="Imagem 8" descr="Desenho de um tapete&#10;&#10;Descrição gerada automaticamente com confiança baixa">
            <a:extLst>
              <a:ext uri="{FF2B5EF4-FFF2-40B4-BE49-F238E27FC236}">
                <a16:creationId xmlns:a16="http://schemas.microsoft.com/office/drawing/2014/main" id="{C7E1EBCD-FC7F-7B01-982C-C989DBC31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14" y="3120734"/>
            <a:ext cx="8445261" cy="6288749"/>
          </a:xfrm>
          <a:prstGeom prst="rect">
            <a:avLst/>
          </a:prstGeom>
          <a:effectLst>
            <a:softEdge rad="190244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0954D84-C35C-48ED-B75F-5BDBE0AA113F}"/>
              </a:ext>
            </a:extLst>
          </p:cNvPr>
          <p:cNvSpPr txBox="1"/>
          <p:nvPr/>
        </p:nvSpPr>
        <p:spPr>
          <a:xfrm>
            <a:off x="11748077" y="939349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Melan-A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8F38D4-CA34-99C8-0D04-87168288D4C7}"/>
              </a:ext>
            </a:extLst>
          </p:cNvPr>
          <p:cNvSpPr txBox="1"/>
          <p:nvPr/>
        </p:nvSpPr>
        <p:spPr>
          <a:xfrm>
            <a:off x="4321931" y="9835041"/>
            <a:ext cx="14852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Angelico G, </a:t>
            </a:r>
            <a:r>
              <a:rPr lang="en-US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Gangemi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P, </a:t>
            </a:r>
            <a:r>
              <a:rPr lang="en-US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Caltabiano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R. Pigmented apocrine hamartoma of the vulva: A case report. </a:t>
            </a:r>
            <a:r>
              <a:rPr lang="en-US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 </a:t>
            </a:r>
            <a:r>
              <a:rPr lang="en-US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Cutan</a:t>
            </a:r>
            <a:r>
              <a:rPr lang="en-US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Pathol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2017;44(5):497-499. </a:t>
            </a:r>
          </a:p>
        </p:txBody>
      </p:sp>
    </p:spTree>
    <p:extLst>
      <p:ext uri="{BB962C8B-B14F-4D97-AF65-F5344CB8AC3E}">
        <p14:creationId xmlns:p14="http://schemas.microsoft.com/office/powerpoint/2010/main" val="176939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1D786-0065-106B-4A32-E8044BD781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2022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51129F-419D-7172-5FC4-4CF6C31663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F56F63B4-A6BB-261B-7826-EBF68F2BB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5" y="305528"/>
            <a:ext cx="9685530" cy="3194382"/>
          </a:xfrm>
          <a:prstGeom prst="rect">
            <a:avLst/>
          </a:prstGeom>
        </p:spPr>
      </p:pic>
      <p:pic>
        <p:nvPicPr>
          <p:cNvPr id="7" name="Imagem 6" descr="Uma imagem contendo mesa, rosquinha, coberto, segurando&#10;&#10;Descrição gerada automaticamente">
            <a:extLst>
              <a:ext uri="{FF2B5EF4-FFF2-40B4-BE49-F238E27FC236}">
                <a16:creationId xmlns:a16="http://schemas.microsoft.com/office/drawing/2014/main" id="{00560C19-CB07-79BD-8C52-0AFA7F536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55" y="3547417"/>
            <a:ext cx="5119499" cy="6030512"/>
          </a:xfrm>
          <a:prstGeom prst="rect">
            <a:avLst/>
          </a:prstGeom>
          <a:effectLst>
            <a:softEdge rad="140559"/>
          </a:effectLst>
        </p:spPr>
      </p:pic>
      <p:pic>
        <p:nvPicPr>
          <p:cNvPr id="10" name="Imagem 9" descr="Tecido cor de rosa&#10;&#10;Descrição gerada automaticamente com confiança baixa">
            <a:extLst>
              <a:ext uri="{FF2B5EF4-FFF2-40B4-BE49-F238E27FC236}">
                <a16:creationId xmlns:a16="http://schemas.microsoft.com/office/drawing/2014/main" id="{0B3AD742-509D-9CFF-B63E-22BCF5B5D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0" y="3493141"/>
            <a:ext cx="8238474" cy="6155336"/>
          </a:xfrm>
          <a:prstGeom prst="rect">
            <a:avLst/>
          </a:prstGeom>
          <a:effectLst>
            <a:softEdge rad="210528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E0DEDD0-9EF6-57FE-221E-A817A77527AB}"/>
              </a:ext>
            </a:extLst>
          </p:cNvPr>
          <p:cNvSpPr txBox="1"/>
          <p:nvPr/>
        </p:nvSpPr>
        <p:spPr>
          <a:xfrm>
            <a:off x="0" y="9774549"/>
            <a:ext cx="17757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0" dirty="0">
                <a:solidFill>
                  <a:schemeClr val="bg1"/>
                </a:solidFill>
                <a:effectLst/>
              </a:rPr>
              <a:t>Ventura PM, Vasconcelos BO, da Silva Alves Monteiro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D</a:t>
            </a:r>
            <a:r>
              <a:rPr lang="pt-BR" i="0" dirty="0">
                <a:solidFill>
                  <a:schemeClr val="bg1"/>
                </a:solidFill>
                <a:effectLst/>
              </a:rPr>
              <a:t>,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Aidé</a:t>
            </a:r>
            <a:r>
              <a:rPr lang="pt-BR" i="0" dirty="0">
                <a:solidFill>
                  <a:schemeClr val="bg1"/>
                </a:solidFill>
                <a:effectLst/>
              </a:rPr>
              <a:t> Viviani Fialho SC,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Chulvis</a:t>
            </a:r>
            <a:r>
              <a:rPr lang="pt-BR" i="0" dirty="0">
                <a:solidFill>
                  <a:schemeClr val="bg1"/>
                </a:solidFill>
                <a:effectLst/>
              </a:rPr>
              <a:t> Do Val Guimarães IC, Alves de Oliveira C,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Rochael</a:t>
            </a:r>
            <a:r>
              <a:rPr lang="pt-BR" i="0" dirty="0">
                <a:solidFill>
                  <a:schemeClr val="bg1"/>
                </a:solidFill>
                <a:effectLst/>
              </a:rPr>
              <a:t> MC. A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Rare</a:t>
            </a:r>
            <a:r>
              <a:rPr lang="pt-BR" i="0" dirty="0">
                <a:solidFill>
                  <a:schemeClr val="bg1"/>
                </a:solidFill>
                <a:effectLst/>
              </a:rPr>
              <a:t> Case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of</a:t>
            </a:r>
            <a:r>
              <a:rPr lang="pt-BR" i="0" dirty="0">
                <a:solidFill>
                  <a:schemeClr val="bg1"/>
                </a:solidFill>
                <a:effectLst/>
              </a:rPr>
              <a:t>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Lesion</a:t>
            </a:r>
            <a:r>
              <a:rPr lang="pt-BR" i="0" dirty="0">
                <a:solidFill>
                  <a:schemeClr val="bg1"/>
                </a:solidFill>
                <a:effectLst/>
              </a:rPr>
              <a:t> in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the</a:t>
            </a:r>
            <a:r>
              <a:rPr lang="pt-BR" i="0" dirty="0">
                <a:solidFill>
                  <a:schemeClr val="bg1"/>
                </a:solidFill>
                <a:effectLst/>
              </a:rPr>
              <a:t> Vulva: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Pigmented</a:t>
            </a:r>
            <a:r>
              <a:rPr lang="pt-BR" i="0" dirty="0">
                <a:solidFill>
                  <a:schemeClr val="bg1"/>
                </a:solidFill>
                <a:effectLst/>
              </a:rPr>
              <a:t>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Apocrine</a:t>
            </a:r>
            <a:r>
              <a:rPr lang="pt-BR" i="0" dirty="0">
                <a:solidFill>
                  <a:schemeClr val="bg1"/>
                </a:solidFill>
                <a:effectLst/>
              </a:rPr>
              <a:t>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Hamartoma</a:t>
            </a:r>
            <a:r>
              <a:rPr lang="pt-BR" i="0" dirty="0">
                <a:solidFill>
                  <a:schemeClr val="bg1"/>
                </a:solidFill>
                <a:effectLst/>
              </a:rPr>
              <a:t>. Am J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Dermatopathol</a:t>
            </a:r>
            <a:r>
              <a:rPr lang="pt-BR" i="0" dirty="0">
                <a:solidFill>
                  <a:schemeClr val="bg1"/>
                </a:solidFill>
                <a:effectLst/>
              </a:rPr>
              <a:t>. 2022 </a:t>
            </a:r>
            <a:r>
              <a:rPr lang="pt-BR" i="0" dirty="0" err="1">
                <a:solidFill>
                  <a:schemeClr val="bg1"/>
                </a:solidFill>
                <a:effectLst/>
              </a:rPr>
              <a:t>Feb</a:t>
            </a:r>
            <a:r>
              <a:rPr lang="pt-BR" i="0" dirty="0">
                <a:solidFill>
                  <a:schemeClr val="bg1"/>
                </a:solidFill>
                <a:effectLst/>
              </a:rPr>
              <a:t> 1;44(2):145-147.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71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216131"/>
          </a:xfrm>
        </p:spPr>
        <p:txBody>
          <a:bodyPr/>
          <a:lstStyle/>
          <a:p>
            <a:r>
              <a:rPr lang="pt-BR" sz="5400" dirty="0" err="1"/>
              <a:t>Hamartoma</a:t>
            </a:r>
            <a:r>
              <a:rPr lang="pt-BR" sz="5400" dirty="0"/>
              <a:t> </a:t>
            </a:r>
            <a:r>
              <a:rPr lang="pt-BR" sz="5400" dirty="0" err="1"/>
              <a:t>apócrino</a:t>
            </a:r>
            <a:r>
              <a:rPr lang="pt-BR" sz="5400" dirty="0"/>
              <a:t> pigmentado da vulva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9596089" cy="6265491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pt-BR" dirty="0"/>
              <a:t>Lesão benigna rara</a:t>
            </a:r>
          </a:p>
          <a:p>
            <a:pPr marL="457200" indent="-457200">
              <a:buFontTx/>
              <a:buChar char="-"/>
            </a:pPr>
            <a:r>
              <a:rPr lang="pt-BR" dirty="0"/>
              <a:t>Pode aparecer na infância</a:t>
            </a:r>
          </a:p>
          <a:p>
            <a:pPr marL="457200" indent="-457200">
              <a:buFontTx/>
              <a:buChar char="-"/>
            </a:pPr>
            <a:r>
              <a:rPr lang="pt-BR" dirty="0"/>
              <a:t>Clínica: lesão solitária, pápulas múltiplas ou nódulos</a:t>
            </a:r>
          </a:p>
          <a:p>
            <a:pPr marL="457200" indent="-457200">
              <a:buFontTx/>
              <a:buChar char="-"/>
            </a:pPr>
            <a:r>
              <a:rPr lang="pt-BR" dirty="0"/>
              <a:t>Aumento do número de glândulas </a:t>
            </a:r>
            <a:r>
              <a:rPr lang="pt-BR" dirty="0" err="1"/>
              <a:t>apócrinas</a:t>
            </a:r>
            <a:r>
              <a:rPr lang="pt-BR" dirty="0"/>
              <a:t>, melanócitos e depósitos de melanina.</a:t>
            </a:r>
          </a:p>
          <a:p>
            <a:pPr marL="457200" indent="-457200">
              <a:buFontTx/>
              <a:buChar char="-"/>
            </a:pPr>
            <a:r>
              <a:rPr lang="pt-BR" dirty="0"/>
              <a:t>Trabalhos prévios: presença de células mioepiteliais.</a:t>
            </a:r>
          </a:p>
        </p:txBody>
      </p:sp>
      <p:pic>
        <p:nvPicPr>
          <p:cNvPr id="3" name="Imagem 2" descr="Frutas em cima&#10;&#10;Descrição gerada automaticamente com confiança média">
            <a:extLst>
              <a:ext uri="{FF2B5EF4-FFF2-40B4-BE49-F238E27FC236}">
                <a16:creationId xmlns:a16="http://schemas.microsoft.com/office/drawing/2014/main" id="{EDF410F5-4B0A-C28E-A4A7-8592BB16E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239" y="2141207"/>
            <a:ext cx="7620002" cy="5715002"/>
          </a:xfrm>
          <a:prstGeom prst="rect">
            <a:avLst/>
          </a:prstGeom>
          <a:effectLst>
            <a:softEdge rad="292228"/>
          </a:effectLst>
        </p:spPr>
      </p:pic>
      <p:pic>
        <p:nvPicPr>
          <p:cNvPr id="5" name="Imagem 4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1B7C4F22-10F1-0C4B-B504-6C3CF4517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93" y="1996239"/>
            <a:ext cx="7813293" cy="5859970"/>
          </a:xfrm>
          <a:prstGeom prst="rect">
            <a:avLst/>
          </a:prstGeom>
          <a:effectLst>
            <a:softEdge rad="122152"/>
          </a:effectLst>
        </p:spPr>
      </p:pic>
    </p:spTree>
    <p:extLst>
      <p:ext uri="{BB962C8B-B14F-4D97-AF65-F5344CB8AC3E}">
        <p14:creationId xmlns:p14="http://schemas.microsoft.com/office/powerpoint/2010/main" val="41455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216131"/>
          </a:xfrm>
        </p:spPr>
        <p:txBody>
          <a:bodyPr/>
          <a:lstStyle/>
          <a:p>
            <a:r>
              <a:rPr lang="pt-BR" sz="5400" dirty="0" err="1"/>
              <a:t>Hamartoma</a:t>
            </a:r>
            <a:r>
              <a:rPr lang="pt-BR" sz="5400" dirty="0"/>
              <a:t> </a:t>
            </a:r>
            <a:r>
              <a:rPr lang="pt-BR" sz="5400" dirty="0" err="1"/>
              <a:t>apócrino</a:t>
            </a:r>
            <a:r>
              <a:rPr lang="pt-BR" sz="5400" dirty="0"/>
              <a:t> pigmentado da vulva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- Apesar de raro, é importante que os patologistas saibam da existência</a:t>
            </a:r>
          </a:p>
          <a:p>
            <a:r>
              <a:rPr lang="pt-BR" dirty="0"/>
              <a:t>Diagnósticos diferenciais de lesões vulvares pigmentadas:</a:t>
            </a:r>
          </a:p>
          <a:p>
            <a:r>
              <a:rPr lang="pt-BR" dirty="0"/>
              <a:t> </a:t>
            </a:r>
          </a:p>
        </p:txBody>
      </p:sp>
      <p:sp>
        <p:nvSpPr>
          <p:cNvPr id="3" name="Nuvem 2">
            <a:extLst>
              <a:ext uri="{FF2B5EF4-FFF2-40B4-BE49-F238E27FC236}">
                <a16:creationId xmlns:a16="http://schemas.microsoft.com/office/drawing/2014/main" id="{E6A260D8-B721-0BDF-8A34-7F0BD1980F36}"/>
              </a:ext>
            </a:extLst>
          </p:cNvPr>
          <p:cNvSpPr/>
          <p:nvPr/>
        </p:nvSpPr>
        <p:spPr>
          <a:xfrm>
            <a:off x="3812930" y="3553447"/>
            <a:ext cx="12388361" cy="626549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Neoplasia intraepitelial  vulvar         Nevo </a:t>
            </a:r>
            <a:r>
              <a:rPr lang="pt-BR" sz="2800" dirty="0" err="1"/>
              <a:t>melanocítico</a:t>
            </a:r>
            <a:endParaRPr lang="pt-BR" sz="2800" dirty="0"/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Melanoma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Melanose vulvar                              Lesões angiomatosas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Queratose seborreica       Carcinoma </a:t>
            </a:r>
            <a:r>
              <a:rPr lang="pt-BR" sz="2800" dirty="0" err="1"/>
              <a:t>basocelular</a:t>
            </a:r>
            <a:endParaRPr lang="pt-BR" sz="2800" dirty="0"/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Hiperpigmentação pós-inflamatória                 Nevo azul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74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6542307" cy="6941777"/>
          </a:xfrm>
        </p:spPr>
        <p:txBody>
          <a:bodyPr/>
          <a:lstStyle/>
          <a:p>
            <a:r>
              <a:rPr lang="pt-BR" dirty="0"/>
              <a:t>18 anos</a:t>
            </a:r>
          </a:p>
          <a:p>
            <a:r>
              <a:rPr lang="pt-BR" dirty="0"/>
              <a:t>Consulta ginecológica de rotina</a:t>
            </a:r>
          </a:p>
          <a:p>
            <a:r>
              <a:rPr lang="pt-BR" dirty="0"/>
              <a:t>Pápula pigmentada de 5,0mm em vulva</a:t>
            </a:r>
          </a:p>
        </p:txBody>
      </p:sp>
      <p:pic>
        <p:nvPicPr>
          <p:cNvPr id="5" name="Imagem 4" descr="Uma imagem contendo comida, perto, coberto, grande&#10;&#10;Descrição gerada automaticamente">
            <a:extLst>
              <a:ext uri="{FF2B5EF4-FFF2-40B4-BE49-F238E27FC236}">
                <a16:creationId xmlns:a16="http://schemas.microsoft.com/office/drawing/2014/main" id="{E051E229-A7AC-612F-6368-A1934F59C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69" y="1930400"/>
            <a:ext cx="10443231" cy="7832423"/>
          </a:xfrm>
          <a:prstGeom prst="rect">
            <a:avLst/>
          </a:prstGeom>
          <a:effectLst>
            <a:softEdge rad="437472"/>
          </a:effectLst>
        </p:spPr>
      </p:pic>
      <p:pic>
        <p:nvPicPr>
          <p:cNvPr id="7" name="Imagem 6" descr="Uma imagem contendo frutas, laranja, comida, perto&#10;&#10;Descrição gerada automaticamente">
            <a:extLst>
              <a:ext uri="{FF2B5EF4-FFF2-40B4-BE49-F238E27FC236}">
                <a16:creationId xmlns:a16="http://schemas.microsoft.com/office/drawing/2014/main" id="{ADD34582-98EB-3DCC-DF81-2BFF2A4D0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68" y="1930400"/>
            <a:ext cx="10443231" cy="7832423"/>
          </a:xfrm>
          <a:prstGeom prst="rect">
            <a:avLst/>
          </a:prstGeom>
          <a:effectLst>
            <a:softEdge rad="271226"/>
          </a:effectLst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216131"/>
          </a:xfrm>
        </p:spPr>
        <p:txBody>
          <a:bodyPr/>
          <a:lstStyle/>
          <a:p>
            <a:r>
              <a:rPr lang="pt-BR" sz="5400" dirty="0" err="1"/>
              <a:t>Hamartoma</a:t>
            </a:r>
            <a:r>
              <a:rPr lang="pt-BR" sz="5400" dirty="0"/>
              <a:t> </a:t>
            </a:r>
            <a:r>
              <a:rPr lang="pt-BR" sz="5400" dirty="0" err="1"/>
              <a:t>apócrino</a:t>
            </a:r>
            <a:r>
              <a:rPr lang="pt-BR" sz="5400" dirty="0"/>
              <a:t> pigmentado da vulva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Diagnósticos diferenciais de lesões vulvares pigmentadas:</a:t>
            </a:r>
          </a:p>
          <a:p>
            <a:r>
              <a:rPr lang="pt-BR" dirty="0"/>
              <a:t>- </a:t>
            </a:r>
            <a:r>
              <a:rPr lang="pt-BR" dirty="0" err="1"/>
              <a:t>Hidrocistoma</a:t>
            </a:r>
            <a:r>
              <a:rPr lang="pt-BR" dirty="0"/>
              <a:t> </a:t>
            </a:r>
            <a:r>
              <a:rPr lang="pt-BR" dirty="0" err="1"/>
              <a:t>apócrino</a:t>
            </a:r>
            <a:endParaRPr lang="pt-BR" dirty="0"/>
          </a:p>
        </p:txBody>
      </p:sp>
      <p:pic>
        <p:nvPicPr>
          <p:cNvPr id="5" name="Imagem 4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9936B88F-4077-2AD3-0EB3-0E5A1666C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3297"/>
            <a:ext cx="6278267" cy="4262663"/>
          </a:xfrm>
          <a:prstGeom prst="rect">
            <a:avLst/>
          </a:prstGeom>
          <a:effectLst>
            <a:softEdge rad="332795"/>
          </a:effectLst>
        </p:spPr>
      </p:pic>
      <p:pic>
        <p:nvPicPr>
          <p:cNvPr id="8" name="Imagem 7" descr="Uma imagem contendo pedaço, bolo, comida, mesa&#10;&#10;Descrição gerada automaticamente">
            <a:extLst>
              <a:ext uri="{FF2B5EF4-FFF2-40B4-BE49-F238E27FC236}">
                <a16:creationId xmlns:a16="http://schemas.microsoft.com/office/drawing/2014/main" id="{C8FD642B-756D-5885-5C67-879E6780D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8" y="4385962"/>
            <a:ext cx="6335603" cy="4262663"/>
          </a:xfrm>
          <a:prstGeom prst="rect">
            <a:avLst/>
          </a:prstGeom>
          <a:effectLst>
            <a:softEdge rad="331694"/>
          </a:effectLst>
        </p:spPr>
      </p:pic>
      <p:pic>
        <p:nvPicPr>
          <p:cNvPr id="10" name="Imagem 9" descr="Pedaço de doce&#10;&#10;Descrição gerada automaticamente com confiança média">
            <a:extLst>
              <a:ext uri="{FF2B5EF4-FFF2-40B4-BE49-F238E27FC236}">
                <a16:creationId xmlns:a16="http://schemas.microsoft.com/office/drawing/2014/main" id="{ADB56798-FA12-7B65-BBB1-A2A9815DA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480" y="4338867"/>
            <a:ext cx="6307520" cy="4262662"/>
          </a:xfrm>
          <a:prstGeom prst="rect">
            <a:avLst/>
          </a:prstGeom>
          <a:effectLst>
            <a:softEdge rad="320902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5A6FE2-C645-9610-6CAA-E4595708052A}"/>
              </a:ext>
            </a:extLst>
          </p:cNvPr>
          <p:cNvSpPr txBox="1"/>
          <p:nvPr/>
        </p:nvSpPr>
        <p:spPr>
          <a:xfrm>
            <a:off x="198807" y="8920260"/>
            <a:ext cx="14486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Chang DS,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Ahn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SW, Kim MN, Hong CK, Song KY,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Ro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BI. A Case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of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Pigmented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Apocrine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Hidrocystoma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Occuring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on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the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IBM Plex Sans" panose="020F0502020204030204" pitchFamily="34" charset="0"/>
              </a:rPr>
              <a:t> Vulva. Ann Dermatol. 2001 Jul;13(3):193-195. </a:t>
            </a:r>
            <a:r>
              <a:rPr lang="pt-BR" sz="1200" b="0" i="0" u="none" strike="noStrike" dirty="0">
                <a:solidFill>
                  <a:srgbClr val="000000"/>
                </a:solidFill>
                <a:effectLst/>
                <a:latin typeface="IBM Plex Sans" panose="020F0502020204030204" pitchFamily="34" charset="0"/>
                <a:hlinkClick r:id="rId7"/>
              </a:rPr>
              <a:t>https://doi.org/10.5021/ad.2001.13.3.193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905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385440" cy="1216131"/>
          </a:xfrm>
        </p:spPr>
        <p:txBody>
          <a:bodyPr/>
          <a:lstStyle/>
          <a:p>
            <a:r>
              <a:rPr lang="pt-BR" sz="5400" dirty="0" err="1"/>
              <a:t>Hamartoma</a:t>
            </a:r>
            <a:r>
              <a:rPr lang="pt-BR" sz="5400" dirty="0"/>
              <a:t> </a:t>
            </a:r>
            <a:r>
              <a:rPr lang="pt-BR" sz="5400" dirty="0" err="1"/>
              <a:t>apócrino</a:t>
            </a:r>
            <a:r>
              <a:rPr lang="pt-BR" sz="5400" dirty="0"/>
              <a:t> pigmentado da vulva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Diagnósticos diferenciais de lesões vulvares pigmentadas:</a:t>
            </a:r>
          </a:p>
          <a:p>
            <a:r>
              <a:rPr lang="pt-BR" dirty="0"/>
              <a:t>- </a:t>
            </a:r>
            <a:r>
              <a:rPr lang="pt-BR" dirty="0" err="1"/>
              <a:t>Hidrocistoma</a:t>
            </a:r>
            <a:r>
              <a:rPr lang="pt-BR" dirty="0"/>
              <a:t> </a:t>
            </a:r>
            <a:r>
              <a:rPr lang="pt-BR" dirty="0" err="1"/>
              <a:t>apócrino</a:t>
            </a:r>
            <a:endParaRPr lang="pt-BR" dirty="0"/>
          </a:p>
          <a:p>
            <a:r>
              <a:rPr lang="pt-BR" dirty="0"/>
              <a:t>- Hidradenoma papilífero</a:t>
            </a:r>
          </a:p>
          <a:p>
            <a:r>
              <a:rPr lang="pt-BR" dirty="0"/>
              <a:t>- </a:t>
            </a:r>
            <a:r>
              <a:rPr lang="pt-BR" dirty="0" err="1"/>
              <a:t>Siringocistadenoma</a:t>
            </a:r>
            <a:r>
              <a:rPr lang="pt-BR" dirty="0"/>
              <a:t> papilífero</a:t>
            </a:r>
          </a:p>
        </p:txBody>
      </p:sp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8544E9F-5BFF-B724-9B38-839642C99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06" y="3460821"/>
            <a:ext cx="8179505" cy="6102974"/>
          </a:xfrm>
          <a:prstGeom prst="rect">
            <a:avLst/>
          </a:prstGeom>
          <a:effectLst>
            <a:softEdge rad="128316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BEAABE-5C19-A040-DC3F-23B32DD1B8A2}"/>
              </a:ext>
            </a:extLst>
          </p:cNvPr>
          <p:cNvSpPr txBox="1"/>
          <p:nvPr/>
        </p:nvSpPr>
        <p:spPr>
          <a:xfrm>
            <a:off x="8401050" y="9893502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pathpresenter.net</a:t>
            </a:r>
            <a:r>
              <a:rPr lang="pt-BR" sz="1200" dirty="0"/>
              <a:t>/display/11228?type=slide-</a:t>
            </a:r>
            <a:r>
              <a:rPr lang="pt-BR" sz="1200" dirty="0" err="1"/>
              <a:t>library</a:t>
            </a:r>
            <a:r>
              <a:rPr lang="pt-BR" sz="1200" dirty="0"/>
              <a:t>-</a:t>
            </a:r>
            <a:r>
              <a:rPr lang="pt-BR" sz="1200" dirty="0" err="1"/>
              <a:t>public</a:t>
            </a:r>
            <a:endParaRPr lang="pt-BR" sz="1200" dirty="0"/>
          </a:p>
        </p:txBody>
      </p:sp>
      <p:pic>
        <p:nvPicPr>
          <p:cNvPr id="14" name="Imagem 13" descr="Desenho de rosto de pessoa&#10;&#10;Descrição gerada automaticamente com confiança baixa">
            <a:extLst>
              <a:ext uri="{FF2B5EF4-FFF2-40B4-BE49-F238E27FC236}">
                <a16:creationId xmlns:a16="http://schemas.microsoft.com/office/drawing/2014/main" id="{188B4EAD-2065-4684-4645-87E85A6C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81" y="3280503"/>
            <a:ext cx="8634130" cy="6350465"/>
          </a:xfrm>
          <a:prstGeom prst="rect">
            <a:avLst/>
          </a:prstGeom>
          <a:effectLst>
            <a:softEdge rad="103276"/>
          </a:effectLst>
        </p:spPr>
      </p:pic>
      <p:pic>
        <p:nvPicPr>
          <p:cNvPr id="16" name="Imagem 15" descr="Uma imagem contendo girafa, frutas, olhando, grande&#10;&#10;Descrição gerada automaticamente">
            <a:extLst>
              <a:ext uri="{FF2B5EF4-FFF2-40B4-BE49-F238E27FC236}">
                <a16:creationId xmlns:a16="http://schemas.microsoft.com/office/drawing/2014/main" id="{E1F49874-F09C-6160-BDA6-399BF1DA9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77" y="2833303"/>
            <a:ext cx="9402504" cy="6856209"/>
          </a:xfrm>
          <a:prstGeom prst="rect">
            <a:avLst/>
          </a:prstGeom>
          <a:effectLst>
            <a:softEdge rad="197233"/>
          </a:effectLst>
        </p:spPr>
      </p:pic>
    </p:spTree>
    <p:extLst>
      <p:ext uri="{BB962C8B-B14F-4D97-AF65-F5344CB8AC3E}">
        <p14:creationId xmlns:p14="http://schemas.microsoft.com/office/powerpoint/2010/main" val="30906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400" i="0" dirty="0">
                <a:solidFill>
                  <a:schemeClr val="tx1"/>
                </a:solidFill>
                <a:effectLst/>
              </a:rPr>
              <a:t>Ventura PM, Vasconcelos BO, da Silva Alves Monteiro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D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,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Aidé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Viviani Fialho SC,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Chulvis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Do Val Guimarães IC, Alves de Oliveira C,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Rochael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MC. A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Rare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Case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of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Lesion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in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the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Vulva: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Pigmented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Apocrine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Hamartoma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. Am J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Dermatopathol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. 2022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Feb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1;44(2):145-147. 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Stephens‐Groff SM, Hansen RC,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Bangert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J. Benign pigmented apocrine vulvar hamartomas.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Pediatr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Dermatol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1993;10(2):123-124. 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Angelico G,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Gangemi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P, </a:t>
            </a:r>
            <a:r>
              <a:rPr lang="en-US" sz="2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Caltabiano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R. Pigmented apocrine hamartoma of the vulva: A case report.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Cutan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Pathol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2017;44(5):497-499. 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Cordero SC, Royer MC, Rush WL, Hallman JR, Lupton GP. Pure apocrine nevus: a report of 4 cases. </a:t>
            </a:r>
            <a:r>
              <a:rPr lang="en-US" sz="2400" i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 J </a:t>
            </a:r>
            <a:r>
              <a:rPr lang="en-US" sz="2400" i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Dermatopathol</a:t>
            </a:r>
            <a:r>
              <a:rPr lang="en-US" sz="24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2012;34(3):305-309. </a:t>
            </a:r>
          </a:p>
          <a:p>
            <a:r>
              <a:rPr lang="pt-BR" sz="2400" i="0" dirty="0">
                <a:solidFill>
                  <a:schemeClr val="tx1"/>
                </a:solidFill>
                <a:effectLst/>
              </a:rPr>
              <a:t>Chang DS,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Ahn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SW, Kim MN, Hong CK, Song KY,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Ro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BI. A Case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of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Pigmented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Apocrine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Hidrocystoma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Occuring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on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</a:t>
            </a:r>
            <a:r>
              <a:rPr lang="pt-BR" sz="2400" i="0" dirty="0" err="1">
                <a:solidFill>
                  <a:schemeClr val="tx1"/>
                </a:solidFill>
                <a:effectLst/>
              </a:rPr>
              <a:t>the</a:t>
            </a:r>
            <a:r>
              <a:rPr lang="pt-BR" sz="2400" i="0" dirty="0">
                <a:solidFill>
                  <a:schemeClr val="tx1"/>
                </a:solidFill>
                <a:effectLst/>
              </a:rPr>
              <a:t> Vulva. Ann Dermatol. 2001 Jul;13(3):193-195.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4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amado com árvores ao fundo&#10;&#10;Descrição gerada automaticamente">
            <a:extLst>
              <a:ext uri="{FF2B5EF4-FFF2-40B4-BE49-F238E27FC236}">
                <a16:creationId xmlns:a16="http://schemas.microsoft.com/office/drawing/2014/main" id="{4DA6A822-ED38-2C05-8349-D7503603B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17" y="0"/>
            <a:ext cx="13716000" cy="10287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88888" y="9151982"/>
            <a:ext cx="13716000" cy="1135018"/>
          </a:xfrm>
        </p:spPr>
        <p:txBody>
          <a:bodyPr/>
          <a:lstStyle/>
          <a:p>
            <a:r>
              <a:rPr lang="pt-BR" dirty="0"/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Frutas em cima&#10;&#10;Descrição gerada automaticamente com confiança média">
            <a:extLst>
              <a:ext uri="{FF2B5EF4-FFF2-40B4-BE49-F238E27FC236}">
                <a16:creationId xmlns:a16="http://schemas.microsoft.com/office/drawing/2014/main" id="{3A8A4893-3AFB-0809-AE22-B5FE0510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61" y="0"/>
            <a:ext cx="13686264" cy="10264698"/>
          </a:xfrm>
          <a:prstGeom prst="rect">
            <a:avLst/>
          </a:prstGeom>
          <a:effectLst>
            <a:softEdge rad="292228"/>
          </a:effectLst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A3D3FDCC-F222-3599-2946-BC43B939A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12" y="0"/>
            <a:ext cx="12805188" cy="10284118"/>
          </a:xfrm>
          <a:prstGeom prst="rect">
            <a:avLst/>
          </a:prstGeom>
          <a:effectLst>
            <a:softEdge rad="145827"/>
          </a:effectLst>
        </p:spPr>
      </p:pic>
    </p:spTree>
    <p:extLst>
      <p:ext uri="{BB962C8B-B14F-4D97-AF65-F5344CB8AC3E}">
        <p14:creationId xmlns:p14="http://schemas.microsoft.com/office/powerpoint/2010/main" val="9283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FFE6B9-A5B1-CD64-BE27-10536F1B6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25" y="0"/>
            <a:ext cx="12931582" cy="10290048"/>
          </a:xfrm>
          <a:prstGeom prst="rect">
            <a:avLst/>
          </a:prstGeom>
          <a:effectLst>
            <a:softEdge rad="217336"/>
          </a:effectLst>
        </p:spPr>
      </p:pic>
    </p:spTree>
    <p:extLst>
      <p:ext uri="{BB962C8B-B14F-4D97-AF65-F5344CB8AC3E}">
        <p14:creationId xmlns:p14="http://schemas.microsoft.com/office/powerpoint/2010/main" val="32647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Tecido com 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08E60F8-B8FB-6280-31B6-4A5125F0B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93" y="-1"/>
            <a:ext cx="12751001" cy="10255943"/>
          </a:xfrm>
          <a:prstGeom prst="rect">
            <a:avLst/>
          </a:prstGeom>
          <a:effectLst>
            <a:softEdge rad="134560"/>
          </a:effectLst>
        </p:spPr>
      </p:pic>
    </p:spTree>
    <p:extLst>
      <p:ext uri="{BB962C8B-B14F-4D97-AF65-F5344CB8AC3E}">
        <p14:creationId xmlns:p14="http://schemas.microsoft.com/office/powerpoint/2010/main" val="25789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Tecido cor de rosa&#10;&#10;Descrição gerada automaticamente com confiança média">
            <a:extLst>
              <a:ext uri="{FF2B5EF4-FFF2-40B4-BE49-F238E27FC236}">
                <a16:creationId xmlns:a16="http://schemas.microsoft.com/office/drawing/2014/main" id="{CD92CEE1-1EF4-1AA4-22C9-3C7CBBB24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99" y="0"/>
            <a:ext cx="12687595" cy="10307143"/>
          </a:xfrm>
          <a:prstGeom prst="rect">
            <a:avLst/>
          </a:prstGeom>
          <a:effectLst>
            <a:softEdge rad="180612"/>
          </a:effectLst>
        </p:spPr>
      </p:pic>
    </p:spTree>
    <p:extLst>
      <p:ext uri="{BB962C8B-B14F-4D97-AF65-F5344CB8AC3E}">
        <p14:creationId xmlns:p14="http://schemas.microsoft.com/office/powerpoint/2010/main" val="28629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 descr="Uma imagem contendo bolo, mesa, comida, prato&#10;&#10;Descrição gerada automaticamente">
            <a:extLst>
              <a:ext uri="{FF2B5EF4-FFF2-40B4-BE49-F238E27FC236}">
                <a16:creationId xmlns:a16="http://schemas.microsoft.com/office/drawing/2014/main" id="{1364F0D8-B07F-8C46-3390-9E3F3E357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75" y="0"/>
            <a:ext cx="14128650" cy="10287000"/>
          </a:xfrm>
          <a:prstGeom prst="rect">
            <a:avLst/>
          </a:prstGeom>
          <a:effectLst>
            <a:softEdge rad="195324"/>
          </a:effectLst>
        </p:spPr>
      </p:pic>
    </p:spTree>
    <p:extLst>
      <p:ext uri="{BB962C8B-B14F-4D97-AF65-F5344CB8AC3E}">
        <p14:creationId xmlns:p14="http://schemas.microsoft.com/office/powerpoint/2010/main" val="34740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46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00DDAF11-7C32-2841-BC14-20C4E06CC0D9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37055037-9056-F347-BC7D-8CDF9A4BF6C0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FE4B8F55-6349-844F-9B99-4A59E5A55913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AB080AA-FDBB-9A4A-B305-13F7E98D0AB2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23B21EF1-E65D-C24B-AE0B-C2F1861FF3B1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FD6B6018-2AF6-6D45-8846-82B55EA10E76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63F7CE38-E0D1-B440-906A-B97957DF2BF6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74FC79C5-AF8B-1C48-9230-FB7BCB42E67A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D1FAFD60-4CB0-3F44-8283-1B7069F1B801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D59FABA8-63FC-9A48-9629-436CE2FDB1D4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4FD6E23-7CEC-934B-BB0D-77810D7D3A04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05A4697E-CC19-3744-A843-92EED6E3A376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80576156-4B5B-8B4B-8BA8-F5536849C7E0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E1A44F21-3AD2-924B-BCBB-1D5CA1A698D5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3507B81F-8740-924C-9C3E-65CD4A8F675A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3F976C23-1658-0E47-8FCC-A368F6C67C6E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50649934-ECAA-C047-935F-936AE99DF7BC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DF19DC39-1BB3-6B47-A3F5-F5F63D1316F2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CD8DC1AF-8EEC-5B4F-A17D-9F7BD38D9D42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4DC215A9-F13E-084A-96CE-59D390EC079E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15BCE528-E4F5-344B-B658-745F6B050C64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DE312B54-9096-074E-BE15-81FCD9C102CB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1FDB8825-452C-904F-B224-942B087DD1ED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60C26B48-8CBC-BF47-B530-36A17BEF5965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13EE09F2-A845-464B-88DC-C53366429B2B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AE970296-6F54-6444-A3BC-889E30B0B7DB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46296EF4-19A3-3F4D-AA18-72F3F853F6CA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2EE429FA-8032-CB40-886C-1A8B92B2449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6E036EAC-5ED7-0F43-ACD1-0383858BA56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3A8992E-0BA4-904B-B60C-3626057AB6B1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F4E45A4-52B8-CF4E-98A1-EFD80D530069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4BC608C-207E-4840-8EFE-6726768D17E0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2978</TotalTime>
  <Words>617</Words>
  <Application>Microsoft Macintosh PowerPoint</Application>
  <PresentationFormat>Personalizar</PresentationFormat>
  <Paragraphs>76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Calibri Bold</vt:lpstr>
      <vt:lpstr>IBM Plex Sans</vt:lpstr>
      <vt:lpstr>Times New Roman</vt:lpstr>
      <vt:lpstr>Congresso de Patologia</vt:lpstr>
      <vt:lpstr>SILADEPA – caso 6</vt:lpstr>
      <vt:lpstr>Declaração de Conflito de Interesse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Melan-A</vt:lpstr>
      <vt:lpstr>Melan-A</vt:lpstr>
      <vt:lpstr>Melan-A</vt:lpstr>
      <vt:lpstr>Melan-A</vt:lpstr>
      <vt:lpstr>Melan-A</vt:lpstr>
      <vt:lpstr>SOX-10</vt:lpstr>
      <vt:lpstr>SMA</vt:lpstr>
      <vt:lpstr>SMA</vt:lpstr>
      <vt:lpstr>p-63</vt:lpstr>
      <vt:lpstr>p-63</vt:lpstr>
      <vt:lpstr>Qual é o nome / diagnóstico?</vt:lpstr>
      <vt:lpstr>Apresentação do PowerPoint</vt:lpstr>
      <vt:lpstr>1993</vt:lpstr>
      <vt:lpstr>2017</vt:lpstr>
      <vt:lpstr>2022</vt:lpstr>
      <vt:lpstr>Hamartoma apócrino pigmentado da vulva</vt:lpstr>
      <vt:lpstr>Hamartoma apócrino pigmentado da vulva</vt:lpstr>
      <vt:lpstr>Hamartoma apócrino pigmentado da vulva</vt:lpstr>
      <vt:lpstr>Hamartoma apócrino pigmentado da vulva</vt:lpstr>
      <vt:lpstr>Referências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Marcel Asato</cp:lastModifiedBy>
  <cp:revision>30</cp:revision>
  <dcterms:created xsi:type="dcterms:W3CDTF">2024-02-22T18:43:09Z</dcterms:created>
  <dcterms:modified xsi:type="dcterms:W3CDTF">2024-05-31T13:39:02Z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